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72" r:id="rId2"/>
    <p:sldId id="332" r:id="rId3"/>
    <p:sldId id="334" r:id="rId4"/>
    <p:sldId id="347" r:id="rId5"/>
    <p:sldId id="349" r:id="rId6"/>
    <p:sldId id="333" r:id="rId7"/>
    <p:sldId id="339" r:id="rId8"/>
    <p:sldId id="338" r:id="rId9"/>
    <p:sldId id="346" r:id="rId10"/>
    <p:sldId id="351" r:id="rId11"/>
    <p:sldId id="340" r:id="rId12"/>
    <p:sldId id="345" r:id="rId13"/>
    <p:sldId id="341" r:id="rId14"/>
    <p:sldId id="342" r:id="rId15"/>
    <p:sldId id="343" r:id="rId16"/>
    <p:sldId id="337" r:id="rId17"/>
    <p:sldId id="350" r:id="rId18"/>
    <p:sldId id="34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78628" autoAdjust="0"/>
  </p:normalViewPr>
  <p:slideViewPr>
    <p:cSldViewPr snapToGrid="0" snapToObjects="1">
      <p:cViewPr varScale="1">
        <p:scale>
          <a:sx n="100" d="100"/>
          <a:sy n="100" d="100"/>
        </p:scale>
        <p:origin x="2520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76025B-18C5-E741-81AE-B40A6C282F6F}" type="doc">
      <dgm:prSet loTypeId="urn:microsoft.com/office/officeart/2008/layout/RadialCluster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9EFD78-248E-294B-9F99-A5416F8AD895}">
      <dgm:prSet phldrT="[Text]"/>
      <dgm:spPr/>
      <dgm:t>
        <a:bodyPr/>
        <a:lstStyle/>
        <a:p>
          <a:r>
            <a:rPr lang="en-US" b="1" dirty="0">
              <a:solidFill>
                <a:schemeClr val="accent1">
                  <a:lumMod val="50000"/>
                </a:schemeClr>
              </a:solidFill>
            </a:rPr>
            <a:t>Skills</a:t>
          </a:r>
        </a:p>
      </dgm:t>
    </dgm:pt>
    <dgm:pt modelId="{2E81C6B5-1CE0-7A48-AEC7-20445A8E29FB}" type="parTrans" cxnId="{E623108C-53B2-3146-9935-7418FE77E116}">
      <dgm:prSet/>
      <dgm:spPr/>
      <dgm:t>
        <a:bodyPr/>
        <a:lstStyle/>
        <a:p>
          <a:endParaRPr lang="en-US"/>
        </a:p>
      </dgm:t>
    </dgm:pt>
    <dgm:pt modelId="{6E3DE4DE-85D7-FC40-88AA-D596ACCE9E89}" type="sibTrans" cxnId="{E623108C-53B2-3146-9935-7418FE77E116}">
      <dgm:prSet/>
      <dgm:spPr/>
      <dgm:t>
        <a:bodyPr/>
        <a:lstStyle/>
        <a:p>
          <a:endParaRPr lang="en-US"/>
        </a:p>
      </dgm:t>
    </dgm:pt>
    <dgm:pt modelId="{B9D68AAA-B98F-3644-8440-B357F221384A}">
      <dgm:prSet phldrT="[Text]" custT="1"/>
      <dgm:spPr/>
      <dgm:t>
        <a:bodyPr/>
        <a:lstStyle/>
        <a:p>
          <a:r>
            <a:rPr lang="en-US" sz="1800" dirty="0"/>
            <a:t>Computer Science &amp; Programming</a:t>
          </a:r>
        </a:p>
      </dgm:t>
    </dgm:pt>
    <dgm:pt modelId="{A3337591-3125-A34F-982A-E022A6F49869}" type="parTrans" cxnId="{14DFC0BD-1B76-7C41-9131-921821187A01}">
      <dgm:prSet/>
      <dgm:spPr/>
      <dgm:t>
        <a:bodyPr/>
        <a:lstStyle/>
        <a:p>
          <a:endParaRPr lang="en-US"/>
        </a:p>
      </dgm:t>
    </dgm:pt>
    <dgm:pt modelId="{800DE5D0-8C2D-DB48-9D53-9AAA7AE057A0}" type="sibTrans" cxnId="{14DFC0BD-1B76-7C41-9131-921821187A01}">
      <dgm:prSet/>
      <dgm:spPr/>
      <dgm:t>
        <a:bodyPr/>
        <a:lstStyle/>
        <a:p>
          <a:endParaRPr lang="en-US"/>
        </a:p>
      </dgm:t>
    </dgm:pt>
    <dgm:pt modelId="{3F5D8459-3061-FF45-9C59-99473FD0EB24}">
      <dgm:prSet phldrT="[Text]" custT="1"/>
      <dgm:spPr/>
      <dgm:t>
        <a:bodyPr/>
        <a:lstStyle/>
        <a:p>
          <a:r>
            <a:rPr lang="en-US" sz="1800" dirty="0"/>
            <a:t>Statistics</a:t>
          </a:r>
        </a:p>
      </dgm:t>
    </dgm:pt>
    <dgm:pt modelId="{EA592B47-BDC2-CF42-AF0F-9AF234B76941}" type="parTrans" cxnId="{A471E696-6C59-184C-8695-45CB1CB45B23}">
      <dgm:prSet/>
      <dgm:spPr/>
      <dgm:t>
        <a:bodyPr/>
        <a:lstStyle/>
        <a:p>
          <a:endParaRPr lang="en-US"/>
        </a:p>
      </dgm:t>
    </dgm:pt>
    <dgm:pt modelId="{2387EF4F-6845-B344-8AC1-C05A9942AB6D}" type="sibTrans" cxnId="{A471E696-6C59-184C-8695-45CB1CB45B23}">
      <dgm:prSet/>
      <dgm:spPr/>
      <dgm:t>
        <a:bodyPr/>
        <a:lstStyle/>
        <a:p>
          <a:endParaRPr lang="en-US"/>
        </a:p>
      </dgm:t>
    </dgm:pt>
    <dgm:pt modelId="{2C56A2E4-43CE-7E40-8F06-81B5B92535CC}">
      <dgm:prSet phldrT="[Text]" custT="1"/>
      <dgm:spPr/>
      <dgm:t>
        <a:bodyPr/>
        <a:lstStyle/>
        <a:p>
          <a:r>
            <a:rPr lang="en-US" sz="1800" dirty="0"/>
            <a:t>Social Sciences</a:t>
          </a:r>
        </a:p>
      </dgm:t>
    </dgm:pt>
    <dgm:pt modelId="{764FA539-D14A-004E-92F0-69C28FE2B5F6}" type="parTrans" cxnId="{02A25A33-8217-7544-B743-A59BD3695EC4}">
      <dgm:prSet/>
      <dgm:spPr/>
      <dgm:t>
        <a:bodyPr/>
        <a:lstStyle/>
        <a:p>
          <a:endParaRPr lang="en-US"/>
        </a:p>
      </dgm:t>
    </dgm:pt>
    <dgm:pt modelId="{65B3DFA4-BC28-4942-BD1C-D5635AE32200}" type="sibTrans" cxnId="{02A25A33-8217-7544-B743-A59BD3695EC4}">
      <dgm:prSet/>
      <dgm:spPr/>
      <dgm:t>
        <a:bodyPr/>
        <a:lstStyle/>
        <a:p>
          <a:endParaRPr lang="en-US"/>
        </a:p>
      </dgm:t>
    </dgm:pt>
    <dgm:pt modelId="{A69CFDE5-9D0F-754E-81B0-B8F32D5B9F9B}">
      <dgm:prSet phldrT="[Text]" custT="1"/>
      <dgm:spPr/>
      <dgm:t>
        <a:bodyPr/>
        <a:lstStyle/>
        <a:p>
          <a:r>
            <a:rPr lang="en-US" sz="1800" dirty="0"/>
            <a:t>Experimental Design</a:t>
          </a:r>
        </a:p>
      </dgm:t>
    </dgm:pt>
    <dgm:pt modelId="{F5B6165F-388F-AF4B-9E27-FF41D4FCEEA2}" type="parTrans" cxnId="{25AC5B2B-48D2-0B47-804C-731192C6AF3C}">
      <dgm:prSet/>
      <dgm:spPr/>
      <dgm:t>
        <a:bodyPr/>
        <a:lstStyle/>
        <a:p>
          <a:endParaRPr lang="en-US"/>
        </a:p>
      </dgm:t>
    </dgm:pt>
    <dgm:pt modelId="{9FC02B22-6E23-7A45-9015-6E0342B147A9}" type="sibTrans" cxnId="{25AC5B2B-48D2-0B47-804C-731192C6AF3C}">
      <dgm:prSet/>
      <dgm:spPr/>
      <dgm:t>
        <a:bodyPr/>
        <a:lstStyle/>
        <a:p>
          <a:endParaRPr lang="en-US"/>
        </a:p>
      </dgm:t>
    </dgm:pt>
    <dgm:pt modelId="{088C739A-D615-674E-8200-F97F583E59D2}">
      <dgm:prSet phldrT="[Text]" custT="1"/>
      <dgm:spPr/>
      <dgm:t>
        <a:bodyPr/>
        <a:lstStyle/>
        <a:p>
          <a:r>
            <a:rPr lang="en-US" sz="1800"/>
            <a:t>Communication</a:t>
          </a:r>
          <a:endParaRPr lang="en-US" sz="1800" dirty="0"/>
        </a:p>
      </dgm:t>
    </dgm:pt>
    <dgm:pt modelId="{DB8B00F0-7631-EF4A-BA4A-92528D24073B}" type="parTrans" cxnId="{59AB58FD-3ADB-1C41-A6DA-CFD9DD411FAD}">
      <dgm:prSet/>
      <dgm:spPr/>
      <dgm:t>
        <a:bodyPr/>
        <a:lstStyle/>
        <a:p>
          <a:endParaRPr lang="en-US"/>
        </a:p>
      </dgm:t>
    </dgm:pt>
    <dgm:pt modelId="{C60E9A91-8DBB-B04E-95D4-DE4BAAE2DDC8}" type="sibTrans" cxnId="{59AB58FD-3ADB-1C41-A6DA-CFD9DD411FAD}">
      <dgm:prSet/>
      <dgm:spPr/>
      <dgm:t>
        <a:bodyPr/>
        <a:lstStyle/>
        <a:p>
          <a:endParaRPr lang="en-US"/>
        </a:p>
      </dgm:t>
    </dgm:pt>
    <dgm:pt modelId="{81E1E246-FD63-454A-8A41-2CCBE1BEA06B}">
      <dgm:prSet phldrT="[Text]" custT="1"/>
      <dgm:spPr/>
      <dgm:t>
        <a:bodyPr/>
        <a:lstStyle/>
        <a:p>
          <a:r>
            <a:rPr lang="en-US" sz="1800" dirty="0"/>
            <a:t>Problem Formulation</a:t>
          </a:r>
        </a:p>
      </dgm:t>
    </dgm:pt>
    <dgm:pt modelId="{C66A3FA4-B575-7B4E-BE52-D78B16EFE316}" type="parTrans" cxnId="{F6BC60A1-DEC0-E949-BC7A-A681B19E96EF}">
      <dgm:prSet/>
      <dgm:spPr/>
      <dgm:t>
        <a:bodyPr/>
        <a:lstStyle/>
        <a:p>
          <a:endParaRPr lang="en-US"/>
        </a:p>
      </dgm:t>
    </dgm:pt>
    <dgm:pt modelId="{9D237BF0-AB72-1644-927C-C11E54217311}" type="sibTrans" cxnId="{F6BC60A1-DEC0-E949-BC7A-A681B19E96EF}">
      <dgm:prSet/>
      <dgm:spPr/>
      <dgm:t>
        <a:bodyPr/>
        <a:lstStyle/>
        <a:p>
          <a:endParaRPr lang="en-US"/>
        </a:p>
      </dgm:t>
    </dgm:pt>
    <dgm:pt modelId="{0902E52A-5CCE-1844-A953-C6797B1DBFC5}">
      <dgm:prSet phldrT="[Text]" custT="1"/>
      <dgm:spPr/>
      <dgm:t>
        <a:bodyPr/>
        <a:lstStyle/>
        <a:p>
          <a:r>
            <a:rPr lang="en-US" sz="1800" dirty="0"/>
            <a:t>Ethics &amp; Legal Issues</a:t>
          </a:r>
        </a:p>
      </dgm:t>
    </dgm:pt>
    <dgm:pt modelId="{87F8E0DE-23C3-AD4F-B358-8B99016DE434}" type="sibTrans" cxnId="{EF9A5183-BABB-C34D-A0F3-85FB2F184E44}">
      <dgm:prSet/>
      <dgm:spPr/>
      <dgm:t>
        <a:bodyPr/>
        <a:lstStyle/>
        <a:p>
          <a:endParaRPr lang="en-US"/>
        </a:p>
      </dgm:t>
    </dgm:pt>
    <dgm:pt modelId="{852FD1F5-0142-874D-8552-74DB7056BCDE}" type="parTrans" cxnId="{EF9A5183-BABB-C34D-A0F3-85FB2F184E44}">
      <dgm:prSet/>
      <dgm:spPr/>
      <dgm:t>
        <a:bodyPr/>
        <a:lstStyle/>
        <a:p>
          <a:endParaRPr lang="en-US"/>
        </a:p>
      </dgm:t>
    </dgm:pt>
    <dgm:pt modelId="{F336DEF7-F9C4-F043-BD0F-65FCD788BFDF}" type="pres">
      <dgm:prSet presAssocID="{6476025B-18C5-E741-81AE-B40A6C282F6F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474F01DE-F281-9243-AAD4-D1DE03617572}" type="pres">
      <dgm:prSet presAssocID="{A89EFD78-248E-294B-9F99-A5416F8AD895}" presName="singleCycle" presStyleCnt="0"/>
      <dgm:spPr/>
    </dgm:pt>
    <dgm:pt modelId="{06C44038-3C91-724D-AB76-9D2116367A6D}" type="pres">
      <dgm:prSet presAssocID="{A89EFD78-248E-294B-9F99-A5416F8AD895}" presName="singleCenter" presStyleLbl="node1" presStyleIdx="0" presStyleCnt="8">
        <dgm:presLayoutVars>
          <dgm:chMax val="7"/>
          <dgm:chPref val="7"/>
        </dgm:presLayoutVars>
      </dgm:prSet>
      <dgm:spPr/>
    </dgm:pt>
    <dgm:pt modelId="{2210CE32-44A9-EB4F-B7FD-6FF9E45844A9}" type="pres">
      <dgm:prSet presAssocID="{A3337591-3125-A34F-982A-E022A6F49869}" presName="Name56" presStyleLbl="parChTrans1D2" presStyleIdx="0" presStyleCnt="7"/>
      <dgm:spPr/>
    </dgm:pt>
    <dgm:pt modelId="{5C287F78-C026-1746-A670-EFBA93841CB7}" type="pres">
      <dgm:prSet presAssocID="{B9D68AAA-B98F-3644-8440-B357F221384A}" presName="text0" presStyleLbl="node1" presStyleIdx="1" presStyleCnt="8" custScaleX="256276" custScaleY="128554" custRadScaleRad="96275">
        <dgm:presLayoutVars>
          <dgm:bulletEnabled val="1"/>
        </dgm:presLayoutVars>
      </dgm:prSet>
      <dgm:spPr/>
    </dgm:pt>
    <dgm:pt modelId="{C0C997AF-2B95-AE4B-97DC-838AF024FAEC}" type="pres">
      <dgm:prSet presAssocID="{EA592B47-BDC2-CF42-AF0F-9AF234B76941}" presName="Name56" presStyleLbl="parChTrans1D2" presStyleIdx="1" presStyleCnt="7"/>
      <dgm:spPr/>
    </dgm:pt>
    <dgm:pt modelId="{E9A3CD7E-463E-414A-899B-72E952008963}" type="pres">
      <dgm:prSet presAssocID="{3F5D8459-3061-FF45-9C59-99473FD0EB24}" presName="text0" presStyleLbl="node1" presStyleIdx="2" presStyleCnt="8" custScaleX="180927" custScaleY="128554" custRadScaleRad="176598" custRadScaleInc="33484">
        <dgm:presLayoutVars>
          <dgm:bulletEnabled val="1"/>
        </dgm:presLayoutVars>
      </dgm:prSet>
      <dgm:spPr/>
    </dgm:pt>
    <dgm:pt modelId="{EBF7D0F6-62AC-F946-A3EE-A68300DE0277}" type="pres">
      <dgm:prSet presAssocID="{764FA539-D14A-004E-92F0-69C28FE2B5F6}" presName="Name56" presStyleLbl="parChTrans1D2" presStyleIdx="2" presStyleCnt="7"/>
      <dgm:spPr/>
    </dgm:pt>
    <dgm:pt modelId="{D8712FA9-BD83-FF4D-84F8-2C9C4A5F9572}" type="pres">
      <dgm:prSet presAssocID="{2C56A2E4-43CE-7E40-8F06-81B5B92535CC}" presName="text0" presStyleLbl="node1" presStyleIdx="3" presStyleCnt="8" custScaleX="289776" custScaleY="128554" custRadScaleRad="186215" custRadScaleInc="-47594">
        <dgm:presLayoutVars>
          <dgm:bulletEnabled val="1"/>
        </dgm:presLayoutVars>
      </dgm:prSet>
      <dgm:spPr/>
    </dgm:pt>
    <dgm:pt modelId="{3ACE8B61-45B3-D842-9709-25DBF5B398A3}" type="pres">
      <dgm:prSet presAssocID="{F5B6165F-388F-AF4B-9E27-FF41D4FCEEA2}" presName="Name56" presStyleLbl="parChTrans1D2" presStyleIdx="3" presStyleCnt="7"/>
      <dgm:spPr/>
    </dgm:pt>
    <dgm:pt modelId="{44FAB9EF-7B8E-9F4E-A456-59026035061E}" type="pres">
      <dgm:prSet presAssocID="{A69CFDE5-9D0F-754E-81B0-B8F32D5B9F9B}" presName="text0" presStyleLbl="node1" presStyleIdx="4" presStyleCnt="8" custScaleX="268774" custScaleY="128554" custRadScaleRad="132127" custRadScaleInc="-95465">
        <dgm:presLayoutVars>
          <dgm:bulletEnabled val="1"/>
        </dgm:presLayoutVars>
      </dgm:prSet>
      <dgm:spPr/>
    </dgm:pt>
    <dgm:pt modelId="{5B8E78C1-A7EF-9D4C-B039-C38C9BF73DF6}" type="pres">
      <dgm:prSet presAssocID="{852FD1F5-0142-874D-8552-74DB7056BCDE}" presName="Name56" presStyleLbl="parChTrans1D2" presStyleIdx="4" presStyleCnt="7"/>
      <dgm:spPr/>
    </dgm:pt>
    <dgm:pt modelId="{7F8B8FE3-0FA9-1D44-97AF-EB79EB396317}" type="pres">
      <dgm:prSet presAssocID="{0902E52A-5CCE-1844-A953-C6797B1DBFC5}" presName="text0" presStyleLbl="node1" presStyleIdx="5" presStyleCnt="8" custScaleX="253314" custScaleY="128554" custRadScaleRad="125373" custRadScaleInc="83346">
        <dgm:presLayoutVars>
          <dgm:bulletEnabled val="1"/>
        </dgm:presLayoutVars>
      </dgm:prSet>
      <dgm:spPr/>
    </dgm:pt>
    <dgm:pt modelId="{163C59D7-01E3-7649-A220-31DBE6CDBBDA}" type="pres">
      <dgm:prSet presAssocID="{DB8B00F0-7631-EF4A-BA4A-92528D24073B}" presName="Name56" presStyleLbl="parChTrans1D2" presStyleIdx="5" presStyleCnt="7"/>
      <dgm:spPr/>
    </dgm:pt>
    <dgm:pt modelId="{BFDFA8E5-B2D8-D041-9CA7-38474DC356B0}" type="pres">
      <dgm:prSet presAssocID="{088C739A-D615-674E-8200-F97F583E59D2}" presName="text0" presStyleLbl="node1" presStyleIdx="6" presStyleCnt="8" custScaleX="236205" custScaleY="128554" custRadScaleRad="176324" custRadScaleInc="49543">
        <dgm:presLayoutVars>
          <dgm:bulletEnabled val="1"/>
        </dgm:presLayoutVars>
      </dgm:prSet>
      <dgm:spPr/>
    </dgm:pt>
    <dgm:pt modelId="{72BC12AA-557D-0745-966C-E1708DB766E6}" type="pres">
      <dgm:prSet presAssocID="{C66A3FA4-B575-7B4E-BE52-D78B16EFE316}" presName="Name56" presStyleLbl="parChTrans1D2" presStyleIdx="6" presStyleCnt="7"/>
      <dgm:spPr/>
    </dgm:pt>
    <dgm:pt modelId="{D9D41FAB-70BC-F546-9B49-13D6B4594218}" type="pres">
      <dgm:prSet presAssocID="{81E1E246-FD63-454A-8A41-2CCBE1BEA06B}" presName="text0" presStyleLbl="node1" presStyleIdx="7" presStyleCnt="8" custScaleX="223575" custScaleY="128554" custRadScaleRad="176829" custRadScaleInc="-40007">
        <dgm:presLayoutVars>
          <dgm:bulletEnabled val="1"/>
        </dgm:presLayoutVars>
      </dgm:prSet>
      <dgm:spPr/>
    </dgm:pt>
  </dgm:ptLst>
  <dgm:cxnLst>
    <dgm:cxn modelId="{BDA95300-C034-954F-A844-68D389DD39A7}" type="presOf" srcId="{6476025B-18C5-E741-81AE-B40A6C282F6F}" destId="{F336DEF7-F9C4-F043-BD0F-65FCD788BFDF}" srcOrd="0" destOrd="0" presId="urn:microsoft.com/office/officeart/2008/layout/RadialCluster"/>
    <dgm:cxn modelId="{58B2790A-DDBC-EA4A-A4B3-6F2CF5B2031C}" type="presOf" srcId="{852FD1F5-0142-874D-8552-74DB7056BCDE}" destId="{5B8E78C1-A7EF-9D4C-B039-C38C9BF73DF6}" srcOrd="0" destOrd="0" presId="urn:microsoft.com/office/officeart/2008/layout/RadialCluster"/>
    <dgm:cxn modelId="{97CCC217-3655-C04D-8401-96B1B99C36FD}" type="presOf" srcId="{B9D68AAA-B98F-3644-8440-B357F221384A}" destId="{5C287F78-C026-1746-A670-EFBA93841CB7}" srcOrd="0" destOrd="0" presId="urn:microsoft.com/office/officeart/2008/layout/RadialCluster"/>
    <dgm:cxn modelId="{BCBA0A2B-B5AC-4044-B420-F33D57B7DDBB}" type="presOf" srcId="{0902E52A-5CCE-1844-A953-C6797B1DBFC5}" destId="{7F8B8FE3-0FA9-1D44-97AF-EB79EB396317}" srcOrd="0" destOrd="0" presId="urn:microsoft.com/office/officeart/2008/layout/RadialCluster"/>
    <dgm:cxn modelId="{25AC5B2B-48D2-0B47-804C-731192C6AF3C}" srcId="{A89EFD78-248E-294B-9F99-A5416F8AD895}" destId="{A69CFDE5-9D0F-754E-81B0-B8F32D5B9F9B}" srcOrd="3" destOrd="0" parTransId="{F5B6165F-388F-AF4B-9E27-FF41D4FCEEA2}" sibTransId="{9FC02B22-6E23-7A45-9015-6E0342B147A9}"/>
    <dgm:cxn modelId="{118A6B31-F774-8B4C-B8BE-C91171D7F730}" type="presOf" srcId="{2C56A2E4-43CE-7E40-8F06-81B5B92535CC}" destId="{D8712FA9-BD83-FF4D-84F8-2C9C4A5F9572}" srcOrd="0" destOrd="0" presId="urn:microsoft.com/office/officeart/2008/layout/RadialCluster"/>
    <dgm:cxn modelId="{02A25A33-8217-7544-B743-A59BD3695EC4}" srcId="{A89EFD78-248E-294B-9F99-A5416F8AD895}" destId="{2C56A2E4-43CE-7E40-8F06-81B5B92535CC}" srcOrd="2" destOrd="0" parTransId="{764FA539-D14A-004E-92F0-69C28FE2B5F6}" sibTransId="{65B3DFA4-BC28-4942-BD1C-D5635AE32200}"/>
    <dgm:cxn modelId="{52F24E44-B8D7-E340-97AA-9F5487209C2B}" type="presOf" srcId="{F5B6165F-388F-AF4B-9E27-FF41D4FCEEA2}" destId="{3ACE8B61-45B3-D842-9709-25DBF5B398A3}" srcOrd="0" destOrd="0" presId="urn:microsoft.com/office/officeart/2008/layout/RadialCluster"/>
    <dgm:cxn modelId="{BF9E7045-CF7A-394C-84D8-5927611D45BD}" type="presOf" srcId="{81E1E246-FD63-454A-8A41-2CCBE1BEA06B}" destId="{D9D41FAB-70BC-F546-9B49-13D6B4594218}" srcOrd="0" destOrd="0" presId="urn:microsoft.com/office/officeart/2008/layout/RadialCluster"/>
    <dgm:cxn modelId="{C9A97760-6415-6343-A2C3-A37EEC29F597}" type="presOf" srcId="{088C739A-D615-674E-8200-F97F583E59D2}" destId="{BFDFA8E5-B2D8-D041-9CA7-38474DC356B0}" srcOrd="0" destOrd="0" presId="urn:microsoft.com/office/officeart/2008/layout/RadialCluster"/>
    <dgm:cxn modelId="{EF9A5183-BABB-C34D-A0F3-85FB2F184E44}" srcId="{A89EFD78-248E-294B-9F99-A5416F8AD895}" destId="{0902E52A-5CCE-1844-A953-C6797B1DBFC5}" srcOrd="4" destOrd="0" parTransId="{852FD1F5-0142-874D-8552-74DB7056BCDE}" sibTransId="{87F8E0DE-23C3-AD4F-B358-8B99016DE434}"/>
    <dgm:cxn modelId="{E1F1BE86-D917-B44E-B3B2-940FA2C216BF}" type="presOf" srcId="{C66A3FA4-B575-7B4E-BE52-D78B16EFE316}" destId="{72BC12AA-557D-0745-966C-E1708DB766E6}" srcOrd="0" destOrd="0" presId="urn:microsoft.com/office/officeart/2008/layout/RadialCluster"/>
    <dgm:cxn modelId="{E623108C-53B2-3146-9935-7418FE77E116}" srcId="{6476025B-18C5-E741-81AE-B40A6C282F6F}" destId="{A89EFD78-248E-294B-9F99-A5416F8AD895}" srcOrd="0" destOrd="0" parTransId="{2E81C6B5-1CE0-7A48-AEC7-20445A8E29FB}" sibTransId="{6E3DE4DE-85D7-FC40-88AA-D596ACCE9E89}"/>
    <dgm:cxn modelId="{A471E696-6C59-184C-8695-45CB1CB45B23}" srcId="{A89EFD78-248E-294B-9F99-A5416F8AD895}" destId="{3F5D8459-3061-FF45-9C59-99473FD0EB24}" srcOrd="1" destOrd="0" parTransId="{EA592B47-BDC2-CF42-AF0F-9AF234B76941}" sibTransId="{2387EF4F-6845-B344-8AC1-C05A9942AB6D}"/>
    <dgm:cxn modelId="{F6BC60A1-DEC0-E949-BC7A-A681B19E96EF}" srcId="{A89EFD78-248E-294B-9F99-A5416F8AD895}" destId="{81E1E246-FD63-454A-8A41-2CCBE1BEA06B}" srcOrd="6" destOrd="0" parTransId="{C66A3FA4-B575-7B4E-BE52-D78B16EFE316}" sibTransId="{9D237BF0-AB72-1644-927C-C11E54217311}"/>
    <dgm:cxn modelId="{14DFC0BD-1B76-7C41-9131-921821187A01}" srcId="{A89EFD78-248E-294B-9F99-A5416F8AD895}" destId="{B9D68AAA-B98F-3644-8440-B357F221384A}" srcOrd="0" destOrd="0" parTransId="{A3337591-3125-A34F-982A-E022A6F49869}" sibTransId="{800DE5D0-8C2D-DB48-9D53-9AAA7AE057A0}"/>
    <dgm:cxn modelId="{F63157C9-98F7-F04A-8C98-45193F3EEF74}" type="presOf" srcId="{A3337591-3125-A34F-982A-E022A6F49869}" destId="{2210CE32-44A9-EB4F-B7FD-6FF9E45844A9}" srcOrd="0" destOrd="0" presId="urn:microsoft.com/office/officeart/2008/layout/RadialCluster"/>
    <dgm:cxn modelId="{02BCCACA-808B-0B4E-AC08-3A801F0B33A8}" type="presOf" srcId="{764FA539-D14A-004E-92F0-69C28FE2B5F6}" destId="{EBF7D0F6-62AC-F946-A3EE-A68300DE0277}" srcOrd="0" destOrd="0" presId="urn:microsoft.com/office/officeart/2008/layout/RadialCluster"/>
    <dgm:cxn modelId="{934C06D4-56EE-7D49-9FDD-BA82991F8F00}" type="presOf" srcId="{DB8B00F0-7631-EF4A-BA4A-92528D24073B}" destId="{163C59D7-01E3-7649-A220-31DBE6CDBBDA}" srcOrd="0" destOrd="0" presId="urn:microsoft.com/office/officeart/2008/layout/RadialCluster"/>
    <dgm:cxn modelId="{BE0DD3D5-57D4-0845-B764-ADFABB6BE591}" type="presOf" srcId="{EA592B47-BDC2-CF42-AF0F-9AF234B76941}" destId="{C0C997AF-2B95-AE4B-97DC-838AF024FAEC}" srcOrd="0" destOrd="0" presId="urn:microsoft.com/office/officeart/2008/layout/RadialCluster"/>
    <dgm:cxn modelId="{96B01FDE-F677-F745-88F0-3B753E6CBF0D}" type="presOf" srcId="{A69CFDE5-9D0F-754E-81B0-B8F32D5B9F9B}" destId="{44FAB9EF-7B8E-9F4E-A456-59026035061E}" srcOrd="0" destOrd="0" presId="urn:microsoft.com/office/officeart/2008/layout/RadialCluster"/>
    <dgm:cxn modelId="{6CDBB0ED-3CE4-C34E-8F4D-F3DFBB8FF23E}" type="presOf" srcId="{3F5D8459-3061-FF45-9C59-99473FD0EB24}" destId="{E9A3CD7E-463E-414A-899B-72E952008963}" srcOrd="0" destOrd="0" presId="urn:microsoft.com/office/officeart/2008/layout/RadialCluster"/>
    <dgm:cxn modelId="{661261EE-3402-DB42-9252-DDD6A41BF3A8}" type="presOf" srcId="{A89EFD78-248E-294B-9F99-A5416F8AD895}" destId="{06C44038-3C91-724D-AB76-9D2116367A6D}" srcOrd="0" destOrd="0" presId="urn:microsoft.com/office/officeart/2008/layout/RadialCluster"/>
    <dgm:cxn modelId="{59AB58FD-3ADB-1C41-A6DA-CFD9DD411FAD}" srcId="{A89EFD78-248E-294B-9F99-A5416F8AD895}" destId="{088C739A-D615-674E-8200-F97F583E59D2}" srcOrd="5" destOrd="0" parTransId="{DB8B00F0-7631-EF4A-BA4A-92528D24073B}" sibTransId="{C60E9A91-8DBB-B04E-95D4-DE4BAAE2DDC8}"/>
    <dgm:cxn modelId="{7109D982-B0BC-F846-8B06-3D579F4E5585}" type="presParOf" srcId="{F336DEF7-F9C4-F043-BD0F-65FCD788BFDF}" destId="{474F01DE-F281-9243-AAD4-D1DE03617572}" srcOrd="0" destOrd="0" presId="urn:microsoft.com/office/officeart/2008/layout/RadialCluster"/>
    <dgm:cxn modelId="{4D3EE48F-5ABB-0A4D-B24C-47376479CD0C}" type="presParOf" srcId="{474F01DE-F281-9243-AAD4-D1DE03617572}" destId="{06C44038-3C91-724D-AB76-9D2116367A6D}" srcOrd="0" destOrd="0" presId="urn:microsoft.com/office/officeart/2008/layout/RadialCluster"/>
    <dgm:cxn modelId="{DC1B93DE-BA52-8B4D-947C-2DE8A4FA6EC3}" type="presParOf" srcId="{474F01DE-F281-9243-AAD4-D1DE03617572}" destId="{2210CE32-44A9-EB4F-B7FD-6FF9E45844A9}" srcOrd="1" destOrd="0" presId="urn:microsoft.com/office/officeart/2008/layout/RadialCluster"/>
    <dgm:cxn modelId="{27123BEC-BA3B-6A43-8BF9-79C31115174D}" type="presParOf" srcId="{474F01DE-F281-9243-AAD4-D1DE03617572}" destId="{5C287F78-C026-1746-A670-EFBA93841CB7}" srcOrd="2" destOrd="0" presId="urn:microsoft.com/office/officeart/2008/layout/RadialCluster"/>
    <dgm:cxn modelId="{D0CCC6FB-DE3B-8D46-8AA7-B6C9C5A61FC0}" type="presParOf" srcId="{474F01DE-F281-9243-AAD4-D1DE03617572}" destId="{C0C997AF-2B95-AE4B-97DC-838AF024FAEC}" srcOrd="3" destOrd="0" presId="urn:microsoft.com/office/officeart/2008/layout/RadialCluster"/>
    <dgm:cxn modelId="{3FF2071D-A185-9C40-9A01-E3EC74F15994}" type="presParOf" srcId="{474F01DE-F281-9243-AAD4-D1DE03617572}" destId="{E9A3CD7E-463E-414A-899B-72E952008963}" srcOrd="4" destOrd="0" presId="urn:microsoft.com/office/officeart/2008/layout/RadialCluster"/>
    <dgm:cxn modelId="{7B6F5404-2251-D14F-924D-061B27EE5D0C}" type="presParOf" srcId="{474F01DE-F281-9243-AAD4-D1DE03617572}" destId="{EBF7D0F6-62AC-F946-A3EE-A68300DE0277}" srcOrd="5" destOrd="0" presId="urn:microsoft.com/office/officeart/2008/layout/RadialCluster"/>
    <dgm:cxn modelId="{D8EF128A-DFB9-A644-BED1-48662471F82E}" type="presParOf" srcId="{474F01DE-F281-9243-AAD4-D1DE03617572}" destId="{D8712FA9-BD83-FF4D-84F8-2C9C4A5F9572}" srcOrd="6" destOrd="0" presId="urn:microsoft.com/office/officeart/2008/layout/RadialCluster"/>
    <dgm:cxn modelId="{8012B18E-857C-0542-968B-2F2B9A182B26}" type="presParOf" srcId="{474F01DE-F281-9243-AAD4-D1DE03617572}" destId="{3ACE8B61-45B3-D842-9709-25DBF5B398A3}" srcOrd="7" destOrd="0" presId="urn:microsoft.com/office/officeart/2008/layout/RadialCluster"/>
    <dgm:cxn modelId="{B4B398FD-E9D3-764F-A906-D1E940A72B32}" type="presParOf" srcId="{474F01DE-F281-9243-AAD4-D1DE03617572}" destId="{44FAB9EF-7B8E-9F4E-A456-59026035061E}" srcOrd="8" destOrd="0" presId="urn:microsoft.com/office/officeart/2008/layout/RadialCluster"/>
    <dgm:cxn modelId="{82AD9531-80A7-BA4C-A08B-E006728DBDBB}" type="presParOf" srcId="{474F01DE-F281-9243-AAD4-D1DE03617572}" destId="{5B8E78C1-A7EF-9D4C-B039-C38C9BF73DF6}" srcOrd="9" destOrd="0" presId="urn:microsoft.com/office/officeart/2008/layout/RadialCluster"/>
    <dgm:cxn modelId="{B8CABA82-C84A-2A42-A8F0-E5739B2C170F}" type="presParOf" srcId="{474F01DE-F281-9243-AAD4-D1DE03617572}" destId="{7F8B8FE3-0FA9-1D44-97AF-EB79EB396317}" srcOrd="10" destOrd="0" presId="urn:microsoft.com/office/officeart/2008/layout/RadialCluster"/>
    <dgm:cxn modelId="{45F6451D-DF9F-0C46-B606-62A8BFD78FC9}" type="presParOf" srcId="{474F01DE-F281-9243-AAD4-D1DE03617572}" destId="{163C59D7-01E3-7649-A220-31DBE6CDBBDA}" srcOrd="11" destOrd="0" presId="urn:microsoft.com/office/officeart/2008/layout/RadialCluster"/>
    <dgm:cxn modelId="{C5846912-3568-F54E-A36E-EDEC9C7E2BA0}" type="presParOf" srcId="{474F01DE-F281-9243-AAD4-D1DE03617572}" destId="{BFDFA8E5-B2D8-D041-9CA7-38474DC356B0}" srcOrd="12" destOrd="0" presId="urn:microsoft.com/office/officeart/2008/layout/RadialCluster"/>
    <dgm:cxn modelId="{6D8ED49F-3C01-E44D-BEBB-2EDBC67FB248}" type="presParOf" srcId="{474F01DE-F281-9243-AAD4-D1DE03617572}" destId="{72BC12AA-557D-0745-966C-E1708DB766E6}" srcOrd="13" destOrd="0" presId="urn:microsoft.com/office/officeart/2008/layout/RadialCluster"/>
    <dgm:cxn modelId="{79F6A547-6A21-B94D-8B40-8AE2F6C290DB}" type="presParOf" srcId="{474F01DE-F281-9243-AAD4-D1DE03617572}" destId="{D9D41FAB-70BC-F546-9B49-13D6B4594218}" srcOrd="14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C44038-3C91-724D-AB76-9D2116367A6D}">
      <dsp:nvSpPr>
        <dsp:cNvPr id="0" name=""/>
        <dsp:cNvSpPr/>
      </dsp:nvSpPr>
      <dsp:spPr>
        <a:xfrm>
          <a:off x="3268118" y="1758779"/>
          <a:ext cx="1424940" cy="14249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1" kern="1200" dirty="0">
              <a:solidFill>
                <a:schemeClr val="accent1">
                  <a:lumMod val="50000"/>
                </a:schemeClr>
              </a:solidFill>
            </a:rPr>
            <a:t>Skills</a:t>
          </a:r>
        </a:p>
      </dsp:txBody>
      <dsp:txXfrm>
        <a:off x="3337678" y="1828339"/>
        <a:ext cx="1285820" cy="1285820"/>
      </dsp:txXfrm>
    </dsp:sp>
    <dsp:sp modelId="{2210CE32-44A9-EB4F-B7FD-6FF9E45844A9}">
      <dsp:nvSpPr>
        <dsp:cNvPr id="0" name=""/>
        <dsp:cNvSpPr/>
      </dsp:nvSpPr>
      <dsp:spPr>
        <a:xfrm rot="16200000">
          <a:off x="3706973" y="1485164"/>
          <a:ext cx="54722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47229" y="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287F78-C026-1746-A670-EFBA93841CB7}">
      <dsp:nvSpPr>
        <dsp:cNvPr id="0" name=""/>
        <dsp:cNvSpPr/>
      </dsp:nvSpPr>
      <dsp:spPr>
        <a:xfrm>
          <a:off x="2757242" y="-15767"/>
          <a:ext cx="2446692" cy="122731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Computer Science &amp; Programming</a:t>
          </a:r>
        </a:p>
      </dsp:txBody>
      <dsp:txXfrm>
        <a:off x="2817155" y="44146"/>
        <a:ext cx="2326866" cy="1107491"/>
      </dsp:txXfrm>
    </dsp:sp>
    <dsp:sp modelId="{C0C997AF-2B95-AE4B-97DC-838AF024FAEC}">
      <dsp:nvSpPr>
        <dsp:cNvPr id="0" name=""/>
        <dsp:cNvSpPr/>
      </dsp:nvSpPr>
      <dsp:spPr>
        <a:xfrm rot="19802325">
          <a:off x="4585008" y="1656754"/>
          <a:ext cx="161706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17063" y="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A3CD7E-463E-414A-899B-72E952008963}">
      <dsp:nvSpPr>
        <dsp:cNvPr id="0" name=""/>
        <dsp:cNvSpPr/>
      </dsp:nvSpPr>
      <dsp:spPr>
        <a:xfrm>
          <a:off x="6094022" y="141445"/>
          <a:ext cx="1727327" cy="122731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Statistics</a:t>
          </a:r>
        </a:p>
      </dsp:txBody>
      <dsp:txXfrm>
        <a:off x="6153935" y="201358"/>
        <a:ext cx="1607501" cy="1107491"/>
      </dsp:txXfrm>
    </dsp:sp>
    <dsp:sp modelId="{EBF7D0F6-62AC-F946-A3EE-A68300DE0277}">
      <dsp:nvSpPr>
        <dsp:cNvPr id="0" name=""/>
        <dsp:cNvSpPr/>
      </dsp:nvSpPr>
      <dsp:spPr>
        <a:xfrm rot="47141">
          <a:off x="4693022" y="2486212"/>
          <a:ext cx="75739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57393" y="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712FA9-BD83-FF4D-84F8-2C9C4A5F9572}">
      <dsp:nvSpPr>
        <dsp:cNvPr id="0" name=""/>
        <dsp:cNvSpPr/>
      </dsp:nvSpPr>
      <dsp:spPr>
        <a:xfrm>
          <a:off x="5450380" y="1896716"/>
          <a:ext cx="2766519" cy="122731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Social Sciences</a:t>
          </a:r>
        </a:p>
      </dsp:txBody>
      <dsp:txXfrm>
        <a:off x="5510293" y="1956629"/>
        <a:ext cx="2646693" cy="1107491"/>
      </dsp:txXfrm>
    </dsp:sp>
    <dsp:sp modelId="{3ACE8B61-45B3-D842-9709-25DBF5B398A3}">
      <dsp:nvSpPr>
        <dsp:cNvPr id="0" name=""/>
        <dsp:cNvSpPr/>
      </dsp:nvSpPr>
      <dsp:spPr>
        <a:xfrm rot="2384254">
          <a:off x="4613987" y="3282345"/>
          <a:ext cx="68453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4535" y="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FAB9EF-7B8E-9F4E-A456-59026035061E}">
      <dsp:nvSpPr>
        <dsp:cNvPr id="0" name=""/>
        <dsp:cNvSpPr/>
      </dsp:nvSpPr>
      <dsp:spPr>
        <a:xfrm>
          <a:off x="4674616" y="3501147"/>
          <a:ext cx="2566011" cy="122731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Experimental Design</a:t>
          </a:r>
        </a:p>
      </dsp:txBody>
      <dsp:txXfrm>
        <a:off x="4734529" y="3561060"/>
        <a:ext cx="2446185" cy="1107491"/>
      </dsp:txXfrm>
    </dsp:sp>
    <dsp:sp modelId="{5B8E78C1-A7EF-9D4C-B039-C38C9BF73DF6}">
      <dsp:nvSpPr>
        <dsp:cNvPr id="0" name=""/>
        <dsp:cNvSpPr/>
      </dsp:nvSpPr>
      <dsp:spPr>
        <a:xfrm rot="8228767">
          <a:off x="2778154" y="3324530"/>
          <a:ext cx="56542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5421" y="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8B8FE3-0FA9-1D44-97AF-EB79EB396317}">
      <dsp:nvSpPr>
        <dsp:cNvPr id="0" name=""/>
        <dsp:cNvSpPr/>
      </dsp:nvSpPr>
      <dsp:spPr>
        <a:xfrm>
          <a:off x="982963" y="3516810"/>
          <a:ext cx="2418413" cy="122731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Ethics &amp; Legal Issues</a:t>
          </a:r>
        </a:p>
      </dsp:txBody>
      <dsp:txXfrm>
        <a:off x="1042876" y="3576723"/>
        <a:ext cx="2298587" cy="1107491"/>
      </dsp:txXfrm>
    </dsp:sp>
    <dsp:sp modelId="{163C59D7-01E3-7649-A220-31DBE6CDBBDA}">
      <dsp:nvSpPr>
        <dsp:cNvPr id="0" name=""/>
        <dsp:cNvSpPr/>
      </dsp:nvSpPr>
      <dsp:spPr>
        <a:xfrm rot="10791521">
          <a:off x="2255070" y="2474256"/>
          <a:ext cx="101304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13048" y="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DFA8E5-B2D8-D041-9CA7-38474DC356B0}">
      <dsp:nvSpPr>
        <dsp:cNvPr id="0" name=""/>
        <dsp:cNvSpPr/>
      </dsp:nvSpPr>
      <dsp:spPr>
        <a:xfrm>
          <a:off x="0" y="1864627"/>
          <a:ext cx="2255072" cy="122731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Communication</a:t>
          </a:r>
          <a:endParaRPr lang="en-US" sz="1800" kern="1200" dirty="0"/>
        </a:p>
      </dsp:txBody>
      <dsp:txXfrm>
        <a:off x="59913" y="1924540"/>
        <a:ext cx="2135246" cy="1107491"/>
      </dsp:txXfrm>
    </dsp:sp>
    <dsp:sp modelId="{72BC12AA-557D-0745-966C-E1708DB766E6}">
      <dsp:nvSpPr>
        <dsp:cNvPr id="0" name=""/>
        <dsp:cNvSpPr/>
      </dsp:nvSpPr>
      <dsp:spPr>
        <a:xfrm rot="12553965">
          <a:off x="2051769" y="1755322"/>
          <a:ext cx="129907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99071" y="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41FAB-70BC-F546-9B49-13D6B4594218}">
      <dsp:nvSpPr>
        <dsp:cNvPr id="0" name=""/>
        <dsp:cNvSpPr/>
      </dsp:nvSpPr>
      <dsp:spPr>
        <a:xfrm>
          <a:off x="0" y="227193"/>
          <a:ext cx="2134492" cy="122731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9913" y="287106"/>
        <a:ext cx="2014666" cy="11074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9B9FF-71BF-6149-A0CB-459184DAAD9F}" type="datetimeFigureOut">
              <a:rPr lang="en-US" smtClean="0"/>
              <a:t>4/1/19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916DAE-669F-3546-9A68-DB1260F5EB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41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Usps</a:t>
            </a:r>
            <a:endParaRPr lang="en-US" dirty="0"/>
          </a:p>
          <a:p>
            <a:r>
              <a:rPr lang="en-US" dirty="0"/>
              <a:t>Amazon/</a:t>
            </a:r>
            <a:r>
              <a:rPr lang="en-US" dirty="0" err="1"/>
              <a:t>netflix</a:t>
            </a:r>
            <a:r>
              <a:rPr lang="en-US" dirty="0"/>
              <a:t> - recommender</a:t>
            </a:r>
          </a:p>
          <a:p>
            <a:r>
              <a:rPr lang="en-US" dirty="0"/>
              <a:t>Advertising</a:t>
            </a:r>
          </a:p>
          <a:p>
            <a:r>
              <a:rPr lang="en-US" dirty="0"/>
              <a:t>Health</a:t>
            </a:r>
          </a:p>
          <a:p>
            <a:r>
              <a:rPr lang="en-US" dirty="0"/>
              <a:t>Autonomous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916DAE-669F-3546-9A68-DB1260F5EB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60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Needs to be combined with other methods</a:t>
            </a:r>
          </a:p>
          <a:p>
            <a:pPr marL="228600" indent="-228600">
              <a:buAutoNum type="arabicPeriod"/>
            </a:pPr>
            <a:r>
              <a:rPr lang="en-US" dirty="0"/>
              <a:t>Features</a:t>
            </a:r>
            <a:r>
              <a:rPr lang="en-US" baseline="0" dirty="0"/>
              <a:t> are important. The expert still needs to do work in defining the problem, generating features, selecting models, evaluation criteria</a:t>
            </a:r>
          </a:p>
          <a:p>
            <a:pPr marL="228600" indent="-228600">
              <a:buAutoNum type="arabicPeriod"/>
            </a:pPr>
            <a:r>
              <a:rPr lang="en-US" baseline="0" dirty="0"/>
              <a:t>Without good data, models are bad. Bias, size,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916DAE-669F-3546-9A68-DB1260F5EB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291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Needs to be combined with other methods</a:t>
            </a:r>
          </a:p>
          <a:p>
            <a:pPr marL="228600" indent="-228600">
              <a:buAutoNum type="arabicPeriod"/>
            </a:pPr>
            <a:r>
              <a:rPr lang="en-US" dirty="0"/>
              <a:t>Features</a:t>
            </a:r>
            <a:r>
              <a:rPr lang="en-US" baseline="0" dirty="0"/>
              <a:t> are important. The expert still needs to do work in defining the problem, generating features, selecting models, evaluation criteria</a:t>
            </a:r>
          </a:p>
          <a:p>
            <a:pPr marL="228600" indent="-228600">
              <a:buAutoNum type="arabicPeriod"/>
            </a:pPr>
            <a:r>
              <a:rPr lang="en-US" baseline="0" dirty="0"/>
              <a:t>Without good data, models are bad. Bias, size,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916DAE-669F-3546-9A68-DB1260F5EB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291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5128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41489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  <p:pic>
        <p:nvPicPr>
          <p:cNvPr id="8" name="Picture 7" descr="UChicago_RGB_MAROON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8432" y="5316288"/>
            <a:ext cx="2667201" cy="94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11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87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5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280" y="1353805"/>
            <a:ext cx="8749772" cy="49546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9144000" cy="1206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412"/>
            <a:ext cx="9144000" cy="1143000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315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035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58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134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6657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0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36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34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312F8-2DE2-6B40-83C5-731724CAE2B0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46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user/dataschool/playlists?shelf_id=4&amp;sort=dd&amp;view=50" TargetMode="External"/><Relationship Id="rId2" Type="http://schemas.openxmlformats.org/officeDocument/2006/relationships/hyperlink" Target="http://www-bcf.usc.edu/~gareth/ISL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lassroom.udacity.com/courses/ud262" TargetMode="External"/><Relationship Id="rId4" Type="http://schemas.openxmlformats.org/officeDocument/2006/relationships/hyperlink" Target="http://www.mmds.org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74938"/>
            <a:ext cx="7772400" cy="1470025"/>
          </a:xfrm>
        </p:spPr>
        <p:txBody>
          <a:bodyPr>
            <a:noAutofit/>
          </a:bodyPr>
          <a:lstStyle/>
          <a:p>
            <a:r>
              <a:rPr lang="en-US" sz="5400" dirty="0"/>
              <a:t>Machine Learning for Public Policy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072079"/>
            <a:ext cx="6400800" cy="786542"/>
          </a:xfrm>
        </p:spPr>
        <p:txBody>
          <a:bodyPr>
            <a:normAutofit/>
          </a:bodyPr>
          <a:lstStyle/>
          <a:p>
            <a:r>
              <a:rPr lang="en-US" sz="4000" dirty="0" err="1"/>
              <a:t>Rayid</a:t>
            </a:r>
            <a:r>
              <a:rPr lang="en-US" sz="4000" dirty="0"/>
              <a:t> </a:t>
            </a:r>
            <a:r>
              <a:rPr lang="en-US" sz="4000" dirty="0" err="1"/>
              <a:t>Ghani</a:t>
            </a:r>
            <a:endParaRPr lang="en-US" sz="4000" dirty="0"/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8590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What do you need to learn?</a:t>
            </a:r>
            <a:endParaRPr lang="en-US" sz="3200" dirty="0"/>
          </a:p>
        </p:txBody>
      </p:sp>
      <p:graphicFrame>
        <p:nvGraphicFramePr>
          <p:cNvPr id="39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6162753"/>
              </p:ext>
            </p:extLst>
          </p:nvPr>
        </p:nvGraphicFramePr>
        <p:xfrm>
          <a:off x="609600" y="1460500"/>
          <a:ext cx="8216900" cy="474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29519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 computer program is said to learn from </a:t>
            </a:r>
            <a:r>
              <a:rPr lang="en-US" dirty="0">
                <a:solidFill>
                  <a:srgbClr val="FF0000"/>
                </a:solidFill>
              </a:rPr>
              <a:t>experience E </a:t>
            </a:r>
            <a:r>
              <a:rPr lang="en-US" dirty="0"/>
              <a:t>with respect to some </a:t>
            </a:r>
            <a:r>
              <a:rPr lang="en-US" dirty="0">
                <a:solidFill>
                  <a:srgbClr val="FF0000"/>
                </a:solidFill>
              </a:rPr>
              <a:t>task T</a:t>
            </a:r>
            <a:r>
              <a:rPr lang="en-US" dirty="0"/>
              <a:t> and some </a:t>
            </a:r>
            <a:r>
              <a:rPr lang="en-US" dirty="0">
                <a:solidFill>
                  <a:srgbClr val="FF0000"/>
                </a:solidFill>
              </a:rPr>
              <a:t>performance measure P</a:t>
            </a:r>
            <a:r>
              <a:rPr lang="en-US" dirty="0"/>
              <a:t>, if its performance on T, as measured by P, </a:t>
            </a:r>
            <a:r>
              <a:rPr lang="en-US" dirty="0">
                <a:solidFill>
                  <a:srgbClr val="FF0000"/>
                </a:solidFill>
              </a:rPr>
              <a:t>improves</a:t>
            </a:r>
            <a:r>
              <a:rPr lang="en-US" dirty="0"/>
              <a:t> with experience E.”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84055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7492" b="7492"/>
          <a:stretch>
            <a:fillRect/>
          </a:stretch>
        </p:blipFill>
        <p:spPr>
          <a:xfrm>
            <a:off x="0" y="0"/>
            <a:ext cx="4517302" cy="255796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302" y="0"/>
            <a:ext cx="4637676" cy="25579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8632" b="5051"/>
          <a:stretch/>
        </p:blipFill>
        <p:spPr>
          <a:xfrm>
            <a:off x="0" y="2346278"/>
            <a:ext cx="4517302" cy="2469762"/>
          </a:xfrm>
          <a:prstGeom prst="rect">
            <a:avLst/>
          </a:prstGeom>
        </p:spPr>
      </p:pic>
      <p:pic>
        <p:nvPicPr>
          <p:cNvPr id="7" name="Picture 6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499662" y="2328636"/>
            <a:ext cx="4644338" cy="2505046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4517302" y="4833681"/>
            <a:ext cx="4626698" cy="202688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4806374"/>
            <a:ext cx="4500716" cy="2054192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488684" y="4782310"/>
            <a:ext cx="4632402" cy="2048736"/>
            <a:chOff x="4497792" y="4601837"/>
            <a:chExt cx="4623294" cy="225327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9"/>
            <a:srcRect t="49892" b="2214"/>
            <a:stretch/>
          </p:blipFill>
          <p:spPr>
            <a:xfrm>
              <a:off x="4497792" y="4970828"/>
              <a:ext cx="4616703" cy="188428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9"/>
            <a:srcRect t="8242" b="81361"/>
            <a:stretch/>
          </p:blipFill>
          <p:spPr>
            <a:xfrm>
              <a:off x="4504383" y="4601837"/>
              <a:ext cx="4616703" cy="409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87726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Adaptive and Scalable systems that are Cost-Effective to build and maintain</a:t>
            </a:r>
          </a:p>
          <a:p>
            <a:endParaRPr lang="en-US" dirty="0"/>
          </a:p>
          <a:p>
            <a:r>
              <a:rPr lang="en-US" dirty="0"/>
              <a:t>Rules-based systems are rigid and expensive</a:t>
            </a:r>
          </a:p>
          <a:p>
            <a:endParaRPr lang="en-US" dirty="0"/>
          </a:p>
          <a:p>
            <a:r>
              <a:rPr lang="en-US" dirty="0"/>
              <a:t>Lots of data is available to “train” the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983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only way to solve problems</a:t>
            </a:r>
          </a:p>
          <a:p>
            <a:endParaRPr lang="en-US" dirty="0"/>
          </a:p>
          <a:p>
            <a:r>
              <a:rPr lang="en-US" dirty="0"/>
              <a:t>Magic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Data-Agnostic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Benefits</a:t>
            </a:r>
          </a:p>
        </p:txBody>
      </p:sp>
    </p:spTree>
    <p:extLst>
      <p:ext uri="{BB962C8B-B14F-4D97-AF65-F5344CB8AC3E}">
        <p14:creationId xmlns:p14="http://schemas.microsoft.com/office/powerpoint/2010/main" val="1885717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/>
              <a:t>The only way to solve problems</a:t>
            </a:r>
          </a:p>
          <a:p>
            <a:endParaRPr lang="en-US" dirty="0"/>
          </a:p>
          <a:p>
            <a:r>
              <a:rPr lang="en-US" strike="sngStrike" dirty="0"/>
              <a:t>Magic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trike="sngStrike" dirty="0"/>
              <a:t>Data-Agnostic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Benefits</a:t>
            </a:r>
          </a:p>
        </p:txBody>
      </p:sp>
    </p:spTree>
    <p:extLst>
      <p:ext uri="{BB962C8B-B14F-4D97-AF65-F5344CB8AC3E}">
        <p14:creationId xmlns:p14="http://schemas.microsoft.com/office/powerpoint/2010/main" val="3432588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Description (Understand the past)</a:t>
            </a:r>
          </a:p>
          <a:p>
            <a:r>
              <a:rPr lang="en-US" dirty="0"/>
              <a:t>Detection (Anomalies, Events, Patterns)</a:t>
            </a:r>
          </a:p>
          <a:p>
            <a:r>
              <a:rPr lang="en-US" dirty="0"/>
              <a:t>Prediction (Predict the Future)</a:t>
            </a:r>
          </a:p>
          <a:p>
            <a:r>
              <a:rPr lang="en-US" dirty="0"/>
              <a:t>Behavior Change (Causal Inference)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 of ML tasks for Policy Problems</a:t>
            </a:r>
          </a:p>
        </p:txBody>
      </p:sp>
    </p:spTree>
    <p:extLst>
      <p:ext uri="{BB962C8B-B14F-4D97-AF65-F5344CB8AC3E}">
        <p14:creationId xmlns:p14="http://schemas.microsoft.com/office/powerpoint/2010/main" val="3209229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755347-9782-4A44-8263-67EA2FC7C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Lectures</a:t>
            </a:r>
          </a:p>
          <a:p>
            <a:r>
              <a:rPr lang="en-US" dirty="0"/>
              <a:t>Readings</a:t>
            </a:r>
          </a:p>
          <a:p>
            <a:r>
              <a:rPr lang="en-US" dirty="0"/>
              <a:t>Labs </a:t>
            </a:r>
          </a:p>
          <a:p>
            <a:r>
              <a:rPr lang="en-US" dirty="0"/>
              <a:t>Programming Assignments – build ML pipeline</a:t>
            </a:r>
          </a:p>
          <a:p>
            <a:r>
              <a:rPr lang="en-US" dirty="0"/>
              <a:t>Project – solve end to end problem using your pipeline</a:t>
            </a:r>
          </a:p>
          <a:p>
            <a:r>
              <a:rPr lang="en-US" dirty="0"/>
              <a:t>Mid-term – test understanding of concepts learned in class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D6541B-2242-0743-87E0-2BFC4A64D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aspects of the class</a:t>
            </a:r>
          </a:p>
        </p:txBody>
      </p:sp>
    </p:spTree>
    <p:extLst>
      <p:ext uri="{BB962C8B-B14F-4D97-AF65-F5344CB8AC3E}">
        <p14:creationId xmlns:p14="http://schemas.microsoft.com/office/powerpoint/2010/main" val="3928406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Assignment</a:t>
            </a:r>
          </a:p>
        </p:txBody>
      </p:sp>
    </p:spTree>
    <p:extLst>
      <p:ext uri="{BB962C8B-B14F-4D97-AF65-F5344CB8AC3E}">
        <p14:creationId xmlns:p14="http://schemas.microsoft.com/office/powerpoint/2010/main" val="1444113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the entire Machine Learning Process</a:t>
            </a:r>
          </a:p>
          <a:p>
            <a:r>
              <a:rPr lang="en-US" dirty="0"/>
              <a:t>Know how ML methods work</a:t>
            </a:r>
          </a:p>
          <a:p>
            <a:r>
              <a:rPr lang="en-US" dirty="0"/>
              <a:t>Learn how to use them</a:t>
            </a:r>
          </a:p>
          <a:p>
            <a:r>
              <a:rPr lang="en-US" dirty="0"/>
              <a:t>Build Reusable ML Pipelines</a:t>
            </a:r>
          </a:p>
          <a:p>
            <a:r>
              <a:rPr lang="en-US" dirty="0"/>
              <a:t>Solve Policy problems using Machine Learning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the course</a:t>
            </a:r>
          </a:p>
        </p:txBody>
      </p:sp>
    </p:spTree>
    <p:extLst>
      <p:ext uri="{BB962C8B-B14F-4D97-AF65-F5344CB8AC3E}">
        <p14:creationId xmlns:p14="http://schemas.microsoft.com/office/powerpoint/2010/main" val="555539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Computational Skills</a:t>
            </a:r>
          </a:p>
          <a:p>
            <a:pPr lvl="1"/>
            <a:r>
              <a:rPr lang="en-US" dirty="0"/>
              <a:t>Proficiency in Linux (</a:t>
            </a:r>
            <a:r>
              <a:rPr lang="en-US" dirty="0" err="1"/>
              <a:t>cmd</a:t>
            </a:r>
            <a:r>
              <a:rPr lang="en-US" dirty="0"/>
              <a:t> line), Python programming, Python for data analysis (at least pandas and matplotlib)</a:t>
            </a:r>
          </a:p>
          <a:p>
            <a:r>
              <a:rPr lang="en-US" dirty="0"/>
              <a:t>Data Skills</a:t>
            </a:r>
          </a:p>
          <a:p>
            <a:pPr lvl="1"/>
            <a:r>
              <a:rPr lang="en-US" dirty="0"/>
              <a:t>Dealing with data in text files and databases (SQL)</a:t>
            </a:r>
          </a:p>
          <a:p>
            <a:r>
              <a:rPr lang="en-US" dirty="0"/>
              <a:t>Math &amp; Statistics Skills</a:t>
            </a:r>
          </a:p>
          <a:p>
            <a:pPr lvl="1"/>
            <a:r>
              <a:rPr lang="en-US" dirty="0"/>
              <a:t>Probability &amp; Stats</a:t>
            </a:r>
          </a:p>
          <a:p>
            <a:pPr lvl="1"/>
            <a:r>
              <a:rPr lang="en-US" dirty="0"/>
              <a:t>Discrete Math</a:t>
            </a:r>
          </a:p>
          <a:p>
            <a:pPr lvl="1"/>
            <a:r>
              <a:rPr lang="en-US" dirty="0"/>
              <a:t>Linear Algebra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Pre-requisites</a:t>
            </a:r>
          </a:p>
        </p:txBody>
      </p:sp>
    </p:spTree>
    <p:extLst>
      <p:ext uri="{BB962C8B-B14F-4D97-AF65-F5344CB8AC3E}">
        <p14:creationId xmlns:p14="http://schemas.microsoft.com/office/powerpoint/2010/main" val="1678629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9229ED-F346-B640-BA84-EFE744981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Traditional ML Course</a:t>
            </a:r>
          </a:p>
          <a:p>
            <a:pPr lvl="1"/>
            <a:r>
              <a:rPr lang="en-US" dirty="0"/>
              <a:t>95% Methods</a:t>
            </a:r>
          </a:p>
          <a:p>
            <a:pPr lvl="1"/>
            <a:r>
              <a:rPr lang="en-US" dirty="0"/>
              <a:t>5% Evaluation methodology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Course</a:t>
            </a:r>
          </a:p>
          <a:p>
            <a:pPr lvl="1"/>
            <a:r>
              <a:rPr lang="en-US" dirty="0"/>
              <a:t>50% Methods</a:t>
            </a:r>
          </a:p>
          <a:p>
            <a:pPr lvl="1"/>
            <a:r>
              <a:rPr lang="en-US" dirty="0"/>
              <a:t>10% Evaluation Methodology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10% Problem Formulation</a:t>
            </a:r>
          </a:p>
          <a:p>
            <a:pPr lvl="1"/>
            <a:r>
              <a:rPr lang="en-US" dirty="0"/>
              <a:t>10% Ethics, Trust, Interpretability</a:t>
            </a:r>
          </a:p>
          <a:p>
            <a:pPr lvl="1"/>
            <a:r>
              <a:rPr lang="en-US" dirty="0"/>
              <a:t>10% Building a ML System</a:t>
            </a:r>
          </a:p>
          <a:p>
            <a:pPr lvl="1"/>
            <a:r>
              <a:rPr lang="en-US" dirty="0"/>
              <a:t>10% Feature Development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3482D6-AF0A-8440-B50B-04F53D2E2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this course different?</a:t>
            </a:r>
          </a:p>
        </p:txBody>
      </p:sp>
    </p:spTree>
    <p:extLst>
      <p:ext uri="{BB962C8B-B14F-4D97-AF65-F5344CB8AC3E}">
        <p14:creationId xmlns:p14="http://schemas.microsoft.com/office/powerpoint/2010/main" val="1466362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21804E-BD1F-CC4B-BE92-64278E79E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Assumptions behind the methods</a:t>
            </a:r>
          </a:p>
          <a:p>
            <a:r>
              <a:rPr lang="en-US" strike="sngStrike" dirty="0"/>
              <a:t>Theory</a:t>
            </a:r>
          </a:p>
          <a:p>
            <a:r>
              <a:rPr lang="en-US" dirty="0"/>
              <a:t>Algorithm</a:t>
            </a:r>
          </a:p>
          <a:p>
            <a:r>
              <a:rPr lang="en-US" strike="sngStrike" dirty="0"/>
              <a:t>Implement (code them from scratch)</a:t>
            </a:r>
          </a:p>
          <a:p>
            <a:r>
              <a:rPr lang="en-US" dirty="0"/>
              <a:t>Parameters</a:t>
            </a:r>
          </a:p>
          <a:p>
            <a:r>
              <a:rPr lang="en-US" dirty="0"/>
              <a:t>Use them</a:t>
            </a:r>
          </a:p>
          <a:p>
            <a:r>
              <a:rPr lang="en-US" strike="sngStrike" dirty="0"/>
              <a:t>Extend/Modify them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2182E5B-778C-374F-B187-312C2DD2A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Implications</a:t>
            </a:r>
          </a:p>
        </p:txBody>
      </p:sp>
    </p:spTree>
    <p:extLst>
      <p:ext uri="{BB962C8B-B14F-4D97-AF65-F5344CB8AC3E}">
        <p14:creationId xmlns:p14="http://schemas.microsoft.com/office/powerpoint/2010/main" val="3002762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TAs</a:t>
            </a:r>
          </a:p>
          <a:p>
            <a:r>
              <a:rPr lang="en-US" dirty="0"/>
              <a:t>Labs</a:t>
            </a:r>
          </a:p>
          <a:p>
            <a:r>
              <a:rPr lang="en-US" dirty="0"/>
              <a:t>Office hours</a:t>
            </a:r>
          </a:p>
          <a:p>
            <a:r>
              <a:rPr lang="en-US" dirty="0"/>
              <a:t>Assignments</a:t>
            </a:r>
          </a:p>
          <a:p>
            <a:pPr lvl="1"/>
            <a:r>
              <a:rPr lang="en-US" dirty="0"/>
              <a:t>Weekly Reviews (due before class every Tuesday)</a:t>
            </a:r>
          </a:p>
          <a:p>
            <a:pPr lvl="1"/>
            <a:r>
              <a:rPr lang="en-US" dirty="0"/>
              <a:t>Programming Assignments</a:t>
            </a:r>
          </a:p>
          <a:p>
            <a:pPr lvl="1"/>
            <a:r>
              <a:rPr lang="en-US" dirty="0"/>
              <a:t>Mid-Term (extended take-home assignment)</a:t>
            </a:r>
          </a:p>
          <a:p>
            <a:r>
              <a:rPr lang="en-US" dirty="0"/>
              <a:t>Project (proposal, presentation, progress report, final report, presentation)</a:t>
            </a:r>
          </a:p>
          <a:p>
            <a:r>
              <a:rPr lang="en-US" dirty="0"/>
              <a:t>Attendance (is not optional)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2163039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Science for Business by Provost and Fawcett</a:t>
            </a:r>
          </a:p>
          <a:p>
            <a:pPr lvl="1"/>
            <a:r>
              <a:rPr lang="en-US" dirty="0"/>
              <a:t>Good practical introduction to ML</a:t>
            </a:r>
          </a:p>
          <a:p>
            <a:endParaRPr lang="en-US" dirty="0"/>
          </a:p>
          <a:p>
            <a:r>
              <a:rPr lang="en-US" dirty="0"/>
              <a:t>Machine Learning by Peter </a:t>
            </a:r>
            <a:r>
              <a:rPr lang="en-US" dirty="0" err="1"/>
              <a:t>Flach</a:t>
            </a:r>
            <a:endParaRPr lang="en-US" dirty="0"/>
          </a:p>
          <a:p>
            <a:pPr lvl="1"/>
            <a:r>
              <a:rPr lang="en-US" dirty="0"/>
              <a:t>Good introduction to algorithms/models/methods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Books</a:t>
            </a:r>
          </a:p>
        </p:txBody>
      </p:sp>
    </p:spTree>
    <p:extLst>
      <p:ext uri="{BB962C8B-B14F-4D97-AF65-F5344CB8AC3E}">
        <p14:creationId xmlns:p14="http://schemas.microsoft.com/office/powerpoint/2010/main" val="1584291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 to Statistical Learning </a:t>
            </a:r>
          </a:p>
          <a:p>
            <a:pPr lvl="1"/>
            <a:r>
              <a:rPr lang="en-US" dirty="0"/>
              <a:t>Book:</a:t>
            </a:r>
            <a:r>
              <a:rPr lang="en-US" dirty="0">
                <a:hlinkClick r:id="rId2"/>
              </a:rPr>
              <a:t> http://www-bcf.usc.edu/~gareth/ISL/</a:t>
            </a:r>
            <a:endParaRPr lang="en-US" dirty="0"/>
          </a:p>
          <a:p>
            <a:pPr lvl="1"/>
            <a:r>
              <a:rPr lang="en-US" dirty="0" err="1"/>
              <a:t>Videos:</a:t>
            </a:r>
            <a:r>
              <a:rPr lang="en-US" dirty="0" err="1">
                <a:hlinkClick r:id="rId3"/>
              </a:rPr>
              <a:t>https</a:t>
            </a:r>
            <a:r>
              <a:rPr lang="en-US" dirty="0">
                <a:hlinkClick r:id="rId3"/>
              </a:rPr>
              <a:t>://www.youtube.com/user/dataschool/playlists?shelf_id=4&amp;sort=dd&amp;view=50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Mining Massive Datasets  </a:t>
            </a:r>
          </a:p>
          <a:p>
            <a:pPr lvl="1"/>
            <a:r>
              <a:rPr lang="en-US" dirty="0">
                <a:hlinkClick r:id="rId4"/>
              </a:rPr>
              <a:t>http://www.mmds.org/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Good set of videos on ML: </a:t>
            </a:r>
            <a:r>
              <a:rPr lang="en-US" dirty="0">
                <a:hlinkClick r:id="rId5"/>
              </a:rPr>
              <a:t>https://classroom.udacity.com/courses/ud262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Resources	</a:t>
            </a:r>
          </a:p>
        </p:txBody>
      </p:sp>
    </p:spTree>
    <p:extLst>
      <p:ext uri="{BB962C8B-B14F-4D97-AF65-F5344CB8AC3E}">
        <p14:creationId xmlns:p14="http://schemas.microsoft.com/office/powerpoint/2010/main" val="2993377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6C27EDC-4AF1-1943-8E67-3EF6BD6F3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 Science</a:t>
            </a:r>
          </a:p>
          <a:p>
            <a:r>
              <a:rPr lang="en-US" dirty="0"/>
              <a:t>Statistics</a:t>
            </a:r>
          </a:p>
          <a:p>
            <a:r>
              <a:rPr lang="en-US" dirty="0"/>
              <a:t>Social Sciences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2787F6-9359-994F-8A7E-B6CC8AA6F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does ML fit in with other data analysis methods?</a:t>
            </a:r>
          </a:p>
        </p:txBody>
      </p:sp>
    </p:spTree>
    <p:extLst>
      <p:ext uri="{BB962C8B-B14F-4D97-AF65-F5344CB8AC3E}">
        <p14:creationId xmlns:p14="http://schemas.microsoft.com/office/powerpoint/2010/main" val="1346177200"/>
      </p:ext>
    </p:extLst>
  </p:cSld>
  <p:clrMapOvr>
    <a:masterClrMapping/>
  </p:clrMapOvr>
</p:sld>
</file>

<file path=ppt/theme/theme1.xml><?xml version="1.0" encoding="utf-8"?>
<a:theme xmlns:a="http://schemas.openxmlformats.org/drawingml/2006/main" name="ghani uofc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ghani uofc template.potx</Template>
  <TotalTime>25889</TotalTime>
  <Words>609</Words>
  <Application>Microsoft Macintosh PowerPoint</Application>
  <PresentationFormat>On-screen Show (4:3)</PresentationFormat>
  <Paragraphs>125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ghani uofc template</vt:lpstr>
      <vt:lpstr>Machine Learning for Public Policy</vt:lpstr>
      <vt:lpstr>Goals of the course</vt:lpstr>
      <vt:lpstr>Pre-requisites</vt:lpstr>
      <vt:lpstr>How is this course different?</vt:lpstr>
      <vt:lpstr>Implications</vt:lpstr>
      <vt:lpstr>Logistics</vt:lpstr>
      <vt:lpstr>Recommended Books</vt:lpstr>
      <vt:lpstr>Online Resources </vt:lpstr>
      <vt:lpstr>How does ML fit in with other data analysis methods?</vt:lpstr>
      <vt:lpstr>What do you need to learn?</vt:lpstr>
      <vt:lpstr>Machine Learning</vt:lpstr>
      <vt:lpstr>PowerPoint Presentation</vt:lpstr>
      <vt:lpstr>Why Machine Learning?</vt:lpstr>
      <vt:lpstr>Machine Learning Benefits</vt:lpstr>
      <vt:lpstr>Machine Learning Benefits</vt:lpstr>
      <vt:lpstr>Types of ML tasks for Policy Problems</vt:lpstr>
      <vt:lpstr>Different aspects of the class</vt:lpstr>
      <vt:lpstr>Programming Assignment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(Real-Time) Data and Analytics</dc:title>
  <dc:creator>rg</dc:creator>
  <cp:lastModifiedBy>rayid ghani</cp:lastModifiedBy>
  <cp:revision>140</cp:revision>
  <dcterms:created xsi:type="dcterms:W3CDTF">2013-08-06T06:32:01Z</dcterms:created>
  <dcterms:modified xsi:type="dcterms:W3CDTF">2019-04-01T23:30:43Z</dcterms:modified>
</cp:coreProperties>
</file>